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148CB7-B81E-4D6A-99F0-90892FE9E008}" v="144" dt="2024-10-23T22:30:42.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660"/>
  </p:normalViewPr>
  <p:slideViewPr>
    <p:cSldViewPr snapToGrid="0">
      <p:cViewPr varScale="1">
        <p:scale>
          <a:sx n="77" d="100"/>
          <a:sy n="77" d="100"/>
        </p:scale>
        <p:origin x="1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90761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38310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67017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914221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32613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2990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71603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85932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53653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64498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70259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90865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63397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48436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17807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67253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683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10/23/2024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5595751"/>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870F-14E8-44B4-8DC8-EC1490FF67A5}"/>
              </a:ext>
            </a:extLst>
          </p:cNvPr>
          <p:cNvSpPr>
            <a:spLocks noGrp="1"/>
          </p:cNvSpPr>
          <p:nvPr>
            <p:ph type="ctrTitle"/>
          </p:nvPr>
        </p:nvSpPr>
        <p:spPr>
          <a:xfrm>
            <a:off x="1362773" y="1980867"/>
            <a:ext cx="9119576" cy="2402379"/>
          </a:xfrm>
        </p:spPr>
        <p:txBody>
          <a:bodyPr>
            <a:normAutofit/>
          </a:bodyPr>
          <a:lstStyle/>
          <a:p>
            <a:pPr algn="ctr">
              <a:lnSpc>
                <a:spcPct val="90000"/>
              </a:lnSpc>
            </a:pPr>
            <a:r>
              <a:rPr lang="en-US" dirty="0"/>
              <a:t>Case Studies on Solidarity /Equity</a:t>
            </a:r>
          </a:p>
        </p:txBody>
      </p:sp>
      <p:sp>
        <p:nvSpPr>
          <p:cNvPr id="3" name="Subtitle 2">
            <a:extLst>
              <a:ext uri="{FF2B5EF4-FFF2-40B4-BE49-F238E27FC236}">
                <a16:creationId xmlns:a16="http://schemas.microsoft.com/office/drawing/2014/main" id="{854AB3E6-F797-44EF-B2E6-EFD568DBFD45}"/>
              </a:ext>
            </a:extLst>
          </p:cNvPr>
          <p:cNvSpPr>
            <a:spLocks noGrp="1"/>
          </p:cNvSpPr>
          <p:nvPr>
            <p:ph type="subTitle" idx="1"/>
          </p:nvPr>
        </p:nvSpPr>
        <p:spPr>
          <a:xfrm>
            <a:off x="1154955" y="4777380"/>
            <a:ext cx="6974911" cy="861420"/>
          </a:xfrm>
        </p:spPr>
        <p:txBody>
          <a:bodyPr>
            <a:normAutofit/>
          </a:bodyPr>
          <a:lstStyle/>
          <a:p>
            <a:br>
              <a:rPr lang="en-US">
                <a:solidFill>
                  <a:schemeClr val="tx1">
                    <a:lumMod val="85000"/>
                    <a:lumOff val="15000"/>
                  </a:schemeClr>
                </a:solidFill>
              </a:rPr>
            </a:br>
            <a:endParaRPr lang="en-US">
              <a:solidFill>
                <a:schemeClr val="tx1">
                  <a:lumMod val="85000"/>
                  <a:lumOff val="15000"/>
                </a:schemeClr>
              </a:solidFill>
            </a:endParaRPr>
          </a:p>
        </p:txBody>
      </p:sp>
      <p:sp>
        <p:nvSpPr>
          <p:cNvPr id="4" name="TextBox 3">
            <a:extLst>
              <a:ext uri="{FF2B5EF4-FFF2-40B4-BE49-F238E27FC236}">
                <a16:creationId xmlns:a16="http://schemas.microsoft.com/office/drawing/2014/main" id="{B3E158DA-4698-DC1F-662F-56FF5709E6F9}"/>
              </a:ext>
            </a:extLst>
          </p:cNvPr>
          <p:cNvSpPr txBox="1"/>
          <p:nvPr/>
        </p:nvSpPr>
        <p:spPr>
          <a:xfrm>
            <a:off x="8545484" y="4995949"/>
            <a:ext cx="3075709" cy="923330"/>
          </a:xfrm>
          <a:prstGeom prst="rect">
            <a:avLst/>
          </a:prstGeom>
          <a:noFill/>
        </p:spPr>
        <p:txBody>
          <a:bodyPr wrap="square" rtlCol="0">
            <a:spAutoFit/>
          </a:bodyPr>
          <a:lstStyle/>
          <a:p>
            <a:r>
              <a:rPr lang="en-US" dirty="0"/>
              <a:t>By:  Shashank</a:t>
            </a:r>
          </a:p>
          <a:p>
            <a:r>
              <a:rPr lang="en-US" dirty="0"/>
              <a:t>       Divya</a:t>
            </a:r>
          </a:p>
          <a:p>
            <a:r>
              <a:rPr lang="en-US" dirty="0"/>
              <a:t>	Vedant</a:t>
            </a:r>
            <a:endParaRPr lang="en-IN" dirty="0"/>
          </a:p>
        </p:txBody>
      </p:sp>
    </p:spTree>
    <p:extLst>
      <p:ext uri="{BB962C8B-B14F-4D97-AF65-F5344CB8AC3E}">
        <p14:creationId xmlns:p14="http://schemas.microsoft.com/office/powerpoint/2010/main" val="27650729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CAFCB1-64DA-4194-85D9-1BE49AB2D84B}"/>
              </a:ext>
            </a:extLst>
          </p:cNvPr>
          <p:cNvSpPr>
            <a:spLocks noGrp="1"/>
          </p:cNvSpPr>
          <p:nvPr>
            <p:ph idx="4294967295"/>
          </p:nvPr>
        </p:nvSpPr>
        <p:spPr>
          <a:xfrm>
            <a:off x="149629" y="864151"/>
            <a:ext cx="6091916" cy="5528337"/>
          </a:xfrm>
        </p:spPr>
        <p:txBody>
          <a:bodyPr>
            <a:normAutofit/>
          </a:bodyPr>
          <a:lstStyle/>
          <a:p>
            <a:pPr marL="0" indent="0" algn="just">
              <a:lnSpc>
                <a:spcPct val="90000"/>
              </a:lnSpc>
              <a:buNone/>
            </a:pPr>
            <a:r>
              <a:rPr lang="en-US" sz="1600" b="1" dirty="0"/>
              <a:t> Fairness Approach:</a:t>
            </a:r>
          </a:p>
          <a:p>
            <a:pPr algn="just">
              <a:lnSpc>
                <a:spcPct val="90000"/>
              </a:lnSpc>
            </a:pPr>
            <a:r>
              <a:rPr lang="en-US" sz="1600" b="1" dirty="0"/>
              <a:t>Problem</a:t>
            </a:r>
            <a:r>
              <a:rPr lang="en-US" sz="1600" dirty="0"/>
              <a:t>: A fairness-based approach would apply the same hiring criteria uniformly to all candidates. However, this method ignores the fact that not all candidates have the same access to education and opportunities, and as such, this ‘fair’ process would likely still favor those from more privileged backgrounds.</a:t>
            </a:r>
          </a:p>
          <a:p>
            <a:pPr algn="just">
              <a:lnSpc>
                <a:spcPct val="90000"/>
              </a:lnSpc>
            </a:pPr>
            <a:r>
              <a:rPr lang="en-US" sz="1600" b="1" dirty="0"/>
              <a:t>Outcome</a:t>
            </a:r>
            <a:r>
              <a:rPr lang="en-US" sz="1600" dirty="0"/>
              <a:t>: A purely fairness-based AI hiring system might be consistent in applying rules but would fail to correct underlying social inequities, continuing to favor elite candidates over those from disadvantaged backgrounds.</a:t>
            </a:r>
          </a:p>
          <a:p>
            <a:pPr marL="0" indent="0" algn="just">
              <a:lnSpc>
                <a:spcPct val="90000"/>
              </a:lnSpc>
              <a:buNone/>
            </a:pPr>
            <a:endParaRPr lang="en-US" sz="1600" dirty="0"/>
          </a:p>
          <a:p>
            <a:pPr marL="0" indent="0" algn="just">
              <a:lnSpc>
                <a:spcPct val="90000"/>
              </a:lnSpc>
              <a:buNone/>
            </a:pPr>
            <a:r>
              <a:rPr lang="en-US" sz="1600" b="1" dirty="0"/>
              <a:t>Could Computers Help Solve the Problem?</a:t>
            </a:r>
          </a:p>
          <a:p>
            <a:pPr algn="just">
              <a:lnSpc>
                <a:spcPct val="90000"/>
              </a:lnSpc>
            </a:pPr>
            <a:r>
              <a:rPr lang="en-US" sz="1600" dirty="0"/>
              <a:t>AI can help by detecting patterns of bias within the hiring process itself. For example, AI could analyze which groups are being unfairly excluded and suggest adjustments to hiring criteria. It can also be designed to weigh non-traditional qualifications, such as skills-based assessments, alongside traditional markers like education and experience.</a:t>
            </a:r>
          </a:p>
          <a:p>
            <a:pPr algn="just">
              <a:lnSpc>
                <a:spcPct val="90000"/>
              </a:lnSpc>
            </a:pPr>
            <a:endParaRPr lang="en-US" sz="1600" dirty="0"/>
          </a:p>
          <a:p>
            <a:pPr marL="0" indent="0" algn="just">
              <a:lnSpc>
                <a:spcPct val="90000"/>
              </a:lnSpc>
              <a:buNone/>
            </a:pPr>
            <a:endParaRPr lang="en-US" sz="1600" dirty="0"/>
          </a:p>
        </p:txBody>
      </p:sp>
      <p:pic>
        <p:nvPicPr>
          <p:cNvPr id="12" name="Picture 11" descr="A blue and purple background with white text&#10;&#10;Description automatically generated">
            <a:extLst>
              <a:ext uri="{FF2B5EF4-FFF2-40B4-BE49-F238E27FC236}">
                <a16:creationId xmlns:a16="http://schemas.microsoft.com/office/drawing/2014/main" id="{4C724E96-5A37-3910-350E-E0BE91A1534D}"/>
              </a:ext>
            </a:extLst>
          </p:cNvPr>
          <p:cNvPicPr>
            <a:picLocks noChangeAspect="1"/>
          </p:cNvPicPr>
          <p:nvPr/>
        </p:nvPicPr>
        <p:blipFill>
          <a:blip r:embed="rId3"/>
          <a:stretch>
            <a:fillRect/>
          </a:stretch>
        </p:blipFill>
        <p:spPr>
          <a:xfrm>
            <a:off x="6457676" y="1745811"/>
            <a:ext cx="5451627" cy="3366378"/>
          </a:xfrm>
          <a:prstGeom prst="rect">
            <a:avLst/>
          </a:prstGeom>
          <a:effectLst/>
        </p:spPr>
      </p:pic>
    </p:spTree>
    <p:extLst>
      <p:ext uri="{BB962C8B-B14F-4D97-AF65-F5344CB8AC3E}">
        <p14:creationId xmlns:p14="http://schemas.microsoft.com/office/powerpoint/2010/main" val="2097537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D4C66-4F17-4F9E-9160-A51B892BD9B2}"/>
              </a:ext>
            </a:extLst>
          </p:cNvPr>
          <p:cNvSpPr>
            <a:spLocks noGrp="1"/>
          </p:cNvSpPr>
          <p:nvPr>
            <p:ph type="title"/>
          </p:nvPr>
        </p:nvSpPr>
        <p:spPr>
          <a:xfrm>
            <a:off x="646111" y="452718"/>
            <a:ext cx="9404723" cy="1400530"/>
          </a:xfrm>
        </p:spPr>
        <p:txBody>
          <a:bodyPr>
            <a:normAutofit/>
          </a:bodyPr>
          <a:lstStyle/>
          <a:p>
            <a:r>
              <a:rPr lang="en-US" b="1"/>
              <a:t>Summary:</a:t>
            </a:r>
            <a:br>
              <a:rPr lang="en-US" b="1"/>
            </a:br>
            <a:endParaRPr lang="en-US"/>
          </a:p>
        </p:txBody>
      </p:sp>
      <p:sp>
        <p:nvSpPr>
          <p:cNvPr id="3" name="Content Placeholder 2">
            <a:extLst>
              <a:ext uri="{FF2B5EF4-FFF2-40B4-BE49-F238E27FC236}">
                <a16:creationId xmlns:a16="http://schemas.microsoft.com/office/drawing/2014/main" id="{6C33A269-5FCB-4648-916E-A09342C1C2EE}"/>
              </a:ext>
            </a:extLst>
          </p:cNvPr>
          <p:cNvSpPr>
            <a:spLocks noGrp="1"/>
          </p:cNvSpPr>
          <p:nvPr>
            <p:ph idx="1"/>
          </p:nvPr>
        </p:nvSpPr>
        <p:spPr>
          <a:xfrm>
            <a:off x="1103312" y="2052918"/>
            <a:ext cx="9890036" cy="4195481"/>
          </a:xfrm>
        </p:spPr>
        <p:txBody>
          <a:bodyPr>
            <a:normAutofit/>
          </a:bodyPr>
          <a:lstStyle/>
          <a:p>
            <a:pPr algn="just"/>
            <a:r>
              <a:rPr lang="en-US" sz="2400" b="1" dirty="0"/>
              <a:t>Both cases</a:t>
            </a:r>
            <a:r>
              <a:rPr lang="en-US" sz="2400" dirty="0"/>
              <a:t> emphasize the tension between efficiency, fairness, and historical bias when using AI systems.</a:t>
            </a:r>
          </a:p>
          <a:p>
            <a:pPr algn="just"/>
            <a:r>
              <a:rPr lang="en-US" sz="2400" b="1" dirty="0"/>
              <a:t>Ethical concerns</a:t>
            </a:r>
            <a:r>
              <a:rPr lang="en-US" sz="2400" dirty="0"/>
              <a:t> revolve around fairness, transparency, accountability, and the need to address systemic inequities embedded in data.</a:t>
            </a:r>
          </a:p>
          <a:p>
            <a:pPr algn="just"/>
            <a:r>
              <a:rPr lang="en-US" sz="2400" dirty="0"/>
              <a:t>Computers can help address these concerns, but human oversight, diversity in data, and continuous ethical reflection are essential to ensure AI contributes to solidarity and equity.</a:t>
            </a:r>
          </a:p>
        </p:txBody>
      </p:sp>
    </p:spTree>
    <p:extLst>
      <p:ext uri="{BB962C8B-B14F-4D97-AF65-F5344CB8AC3E}">
        <p14:creationId xmlns:p14="http://schemas.microsoft.com/office/powerpoint/2010/main" val="802420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One in a crowd">
            <a:extLst>
              <a:ext uri="{FF2B5EF4-FFF2-40B4-BE49-F238E27FC236}">
                <a16:creationId xmlns:a16="http://schemas.microsoft.com/office/drawing/2014/main" id="{175D3B40-823C-7BD1-0600-16D903896315}"/>
              </a:ext>
            </a:extLst>
          </p:cNvPr>
          <p:cNvPicPr>
            <a:picLocks noChangeAspect="1"/>
          </p:cNvPicPr>
          <p:nvPr/>
        </p:nvPicPr>
        <p:blipFill>
          <a:blip r:embed="rId2">
            <a:alphaModFix amt="35000"/>
          </a:blip>
          <a:srcRect t="12500" b="12500"/>
          <a:stretch/>
        </p:blipFill>
        <p:spPr>
          <a:xfrm>
            <a:off x="20" y="-1"/>
            <a:ext cx="12191980" cy="6858000"/>
          </a:xfrm>
          <a:prstGeom prst="rect">
            <a:avLst/>
          </a:prstGeom>
        </p:spPr>
      </p:pic>
      <p:sp>
        <p:nvSpPr>
          <p:cNvPr id="2" name="Title 1">
            <a:extLst>
              <a:ext uri="{FF2B5EF4-FFF2-40B4-BE49-F238E27FC236}">
                <a16:creationId xmlns:a16="http://schemas.microsoft.com/office/drawing/2014/main" id="{CE4DBD79-C2D8-4C24-AA1D-E43C9F2CB296}"/>
              </a:ext>
            </a:extLst>
          </p:cNvPr>
          <p:cNvSpPr>
            <a:spLocks noGrp="1"/>
          </p:cNvSpPr>
          <p:nvPr>
            <p:ph type="title"/>
          </p:nvPr>
        </p:nvSpPr>
        <p:spPr>
          <a:xfrm>
            <a:off x="646111" y="452718"/>
            <a:ext cx="9404723" cy="1400530"/>
          </a:xfrm>
        </p:spPr>
        <p:txBody>
          <a:bodyPr>
            <a:normAutofit/>
          </a:bodyPr>
          <a:lstStyle/>
          <a:p>
            <a:r>
              <a:rPr lang="en-US" sz="3900" b="1"/>
              <a:t>Equity Defined Based on Both Theories:</a:t>
            </a:r>
            <a:br>
              <a:rPr lang="en-US" sz="3900" b="1"/>
            </a:br>
            <a:endParaRPr lang="en-US" sz="3900"/>
          </a:p>
        </p:txBody>
      </p:sp>
      <p:sp>
        <p:nvSpPr>
          <p:cNvPr id="23" name="Rectangle 22">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a:extLst>
              <a:ext uri="{FF2B5EF4-FFF2-40B4-BE49-F238E27FC236}">
                <a16:creationId xmlns:a16="http://schemas.microsoft.com/office/drawing/2014/main" id="{900792AF-CAAB-4F62-9AB3-145363D30800}"/>
              </a:ext>
            </a:extLst>
          </p:cNvPr>
          <p:cNvSpPr>
            <a:spLocks noGrp="1"/>
          </p:cNvSpPr>
          <p:nvPr>
            <p:ph idx="1"/>
          </p:nvPr>
        </p:nvSpPr>
        <p:spPr>
          <a:xfrm>
            <a:off x="1104293" y="1683048"/>
            <a:ext cx="8946541" cy="4195481"/>
          </a:xfrm>
        </p:spPr>
        <p:txBody>
          <a:bodyPr>
            <a:normAutofit/>
          </a:bodyPr>
          <a:lstStyle/>
          <a:p>
            <a:pPr marL="0" indent="0" algn="just">
              <a:lnSpc>
                <a:spcPct val="90000"/>
              </a:lnSpc>
              <a:buNone/>
            </a:pPr>
            <a:endParaRPr lang="en-US" sz="1900" dirty="0"/>
          </a:p>
          <a:p>
            <a:pPr algn="just">
              <a:lnSpc>
                <a:spcPct val="90000"/>
              </a:lnSpc>
            </a:pPr>
            <a:r>
              <a:rPr lang="en-US" sz="1900" b="1" dirty="0"/>
              <a:t>Aristotle's approach</a:t>
            </a:r>
            <a:r>
              <a:rPr lang="en-US" sz="1900" dirty="0"/>
              <a:t>: Adjusting treatment or resources </a:t>
            </a:r>
            <a:r>
              <a:rPr lang="en-US" sz="1900" b="1" dirty="0"/>
              <a:t>within a decision process</a:t>
            </a:r>
            <a:r>
              <a:rPr lang="en-US" sz="1900" dirty="0"/>
              <a:t> based on the differences between individuals, ensuring </a:t>
            </a:r>
            <a:r>
              <a:rPr lang="en-US" sz="1900" b="1" dirty="0"/>
              <a:t>fair opportunities</a:t>
            </a:r>
            <a:r>
              <a:rPr lang="en-US" sz="1900" dirty="0"/>
              <a:t>.</a:t>
            </a:r>
          </a:p>
          <a:p>
            <a:pPr algn="just">
              <a:lnSpc>
                <a:spcPct val="90000"/>
              </a:lnSpc>
            </a:pPr>
            <a:r>
              <a:rPr lang="en-US" sz="1900" b="1" dirty="0"/>
              <a:t>Rawls' approach</a:t>
            </a:r>
            <a:r>
              <a:rPr lang="en-US" sz="1900" dirty="0"/>
              <a:t>: Ensuring that the </a:t>
            </a:r>
            <a:r>
              <a:rPr lang="en-US" sz="1900" b="1" dirty="0"/>
              <a:t>least advantaged</a:t>
            </a:r>
            <a:r>
              <a:rPr lang="en-US" sz="1900" dirty="0"/>
              <a:t> in society benefit the most from social and economic arrangements, focusing on </a:t>
            </a:r>
            <a:r>
              <a:rPr lang="en-US" sz="1900" b="1" dirty="0"/>
              <a:t>outcomes</a:t>
            </a:r>
            <a:r>
              <a:rPr lang="en-US" sz="1900" dirty="0"/>
              <a:t> that improve equity across the broader system, promoting inclusiveness and social justice.</a:t>
            </a:r>
          </a:p>
          <a:p>
            <a:pPr algn="just">
              <a:lnSpc>
                <a:spcPct val="90000"/>
              </a:lnSpc>
            </a:pPr>
            <a:r>
              <a:rPr lang="en-US" sz="1900" dirty="0"/>
              <a:t>In essence, equity is about </a:t>
            </a:r>
            <a:r>
              <a:rPr lang="en-US" sz="1900" b="1" dirty="0"/>
              <a:t>fair treatment based on need and circumstance</a:t>
            </a:r>
            <a:r>
              <a:rPr lang="en-US" sz="1900" dirty="0"/>
              <a:t> (Aristotle) while also striving for </a:t>
            </a:r>
            <a:r>
              <a:rPr lang="en-US" sz="1900" b="1" dirty="0"/>
              <a:t>fair outcomes that uplift the least privileged</a:t>
            </a:r>
            <a:r>
              <a:rPr lang="en-US" sz="1900" dirty="0"/>
              <a:t> (Rawls). It balances fairness in both the process and outcome, ensuring that no one is left behind and that individuals are treated according to their specific context and needs.</a:t>
            </a:r>
          </a:p>
          <a:p>
            <a:pPr algn="just">
              <a:lnSpc>
                <a:spcPct val="90000"/>
              </a:lnSpc>
            </a:pPr>
            <a:endParaRPr lang="en-US" sz="1900" dirty="0"/>
          </a:p>
        </p:txBody>
      </p:sp>
    </p:spTree>
    <p:extLst>
      <p:ext uri="{BB962C8B-B14F-4D97-AF65-F5344CB8AC3E}">
        <p14:creationId xmlns:p14="http://schemas.microsoft.com/office/powerpoint/2010/main" val="825638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9787B81-C7DF-412B-A405-EF4454012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ethoscope in white background">
            <a:extLst>
              <a:ext uri="{FF2B5EF4-FFF2-40B4-BE49-F238E27FC236}">
                <a16:creationId xmlns:a16="http://schemas.microsoft.com/office/drawing/2014/main" id="{EFDB9A9D-CA4A-4E68-6F8E-7BC5195DDBCB}"/>
              </a:ext>
            </a:extLst>
          </p:cNvPr>
          <p:cNvPicPr>
            <a:picLocks noChangeAspect="1"/>
          </p:cNvPicPr>
          <p:nvPr/>
        </p:nvPicPr>
        <p:blipFill>
          <a:blip r:embed="rId2">
            <a:alphaModFix amt="3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AE1D81B8-889C-4374-A295-02C0C13D43D6}"/>
              </a:ext>
            </a:extLst>
          </p:cNvPr>
          <p:cNvSpPr>
            <a:spLocks noGrp="1"/>
          </p:cNvSpPr>
          <p:nvPr>
            <p:ph type="title"/>
          </p:nvPr>
        </p:nvSpPr>
        <p:spPr>
          <a:xfrm>
            <a:off x="646111" y="452718"/>
            <a:ext cx="9404723" cy="1400530"/>
          </a:xfrm>
        </p:spPr>
        <p:txBody>
          <a:bodyPr>
            <a:normAutofit/>
          </a:bodyPr>
          <a:lstStyle/>
          <a:p>
            <a:r>
              <a:rPr lang="en-US"/>
              <a:t>Case Study 1: AI-Powered Healthcare Diagnosis Tools</a:t>
            </a:r>
          </a:p>
        </p:txBody>
      </p:sp>
      <p:sp>
        <p:nvSpPr>
          <p:cNvPr id="3" name="Content Placeholder 2">
            <a:extLst>
              <a:ext uri="{FF2B5EF4-FFF2-40B4-BE49-F238E27FC236}">
                <a16:creationId xmlns:a16="http://schemas.microsoft.com/office/drawing/2014/main" id="{864FCE9A-3182-41B6-B048-D1CC8B1F061F}"/>
              </a:ext>
            </a:extLst>
          </p:cNvPr>
          <p:cNvSpPr>
            <a:spLocks noGrp="1"/>
          </p:cNvSpPr>
          <p:nvPr>
            <p:ph idx="1"/>
          </p:nvPr>
        </p:nvSpPr>
        <p:spPr>
          <a:xfrm>
            <a:off x="1103312" y="2052918"/>
            <a:ext cx="8946541" cy="4195481"/>
          </a:xfrm>
        </p:spPr>
        <p:txBody>
          <a:bodyPr>
            <a:normAutofit/>
          </a:bodyPr>
          <a:lstStyle/>
          <a:p>
            <a:pPr marL="0" indent="0" algn="just">
              <a:lnSpc>
                <a:spcPct val="90000"/>
              </a:lnSpc>
              <a:buNone/>
            </a:pPr>
            <a:r>
              <a:rPr lang="en-US" b="1" dirty="0"/>
              <a:t>Problem Statement:</a:t>
            </a:r>
          </a:p>
          <a:p>
            <a:pPr algn="just">
              <a:lnSpc>
                <a:spcPct val="90000"/>
              </a:lnSpc>
            </a:pPr>
            <a:r>
              <a:rPr lang="en-US" dirty="0"/>
              <a:t>In a resource-constrained healthcare system, AI tools are introduced to assist doctors by making initial diagnoses based on patient data (symptoms, medical history, lab results). These systems aim to optimize time and resources while ensuring patients receive accurate medical advice.                .</a:t>
            </a:r>
            <a:br>
              <a:rPr lang="en-US" dirty="0"/>
            </a:br>
            <a:endParaRPr lang="en-US" dirty="0"/>
          </a:p>
          <a:p>
            <a:pPr marL="0" indent="0" algn="just">
              <a:lnSpc>
                <a:spcPct val="90000"/>
              </a:lnSpc>
              <a:buNone/>
            </a:pPr>
            <a:r>
              <a:rPr lang="en-US" b="1" dirty="0"/>
              <a:t>Identify the Ethical Dilemma</a:t>
            </a:r>
          </a:p>
          <a:p>
            <a:pPr algn="just">
              <a:lnSpc>
                <a:spcPct val="90000"/>
              </a:lnSpc>
            </a:pPr>
            <a:r>
              <a:rPr lang="en-US" dirty="0"/>
              <a:t>The AI system is trained on historical patient data, which may reflect biases in past medical diagnoses (e.g., misdiagnosis rates may be higher in minority groups). While AI could enhance diagnostic accuracy and reduce workload, it risks reinforcing these biases, leading to unequal healthcare outcomes.</a:t>
            </a:r>
          </a:p>
          <a:p>
            <a:pPr algn="just">
              <a:lnSpc>
                <a:spcPct val="90000"/>
              </a:lnSpc>
            </a:pPr>
            <a:endParaRPr lang="en-US" dirty="0"/>
          </a:p>
        </p:txBody>
      </p:sp>
    </p:spTree>
    <p:extLst>
      <p:ext uri="{BB962C8B-B14F-4D97-AF65-F5344CB8AC3E}">
        <p14:creationId xmlns:p14="http://schemas.microsoft.com/office/powerpoint/2010/main" val="40854846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nalysing medical x-ray results">
            <a:extLst>
              <a:ext uri="{FF2B5EF4-FFF2-40B4-BE49-F238E27FC236}">
                <a16:creationId xmlns:a16="http://schemas.microsoft.com/office/drawing/2014/main" id="{BFC36117-F71F-F3ED-A026-4D27C598C77E}"/>
              </a:ext>
            </a:extLst>
          </p:cNvPr>
          <p:cNvPicPr>
            <a:picLocks noChangeAspect="1"/>
          </p:cNvPicPr>
          <p:nvPr/>
        </p:nvPicPr>
        <p:blipFill>
          <a:blip r:embed="rId2">
            <a:alphaModFix amt="35000"/>
          </a:blip>
          <a:srcRect t="15730"/>
          <a:stretch/>
        </p:blipFill>
        <p:spPr>
          <a:xfrm>
            <a:off x="20" y="-1"/>
            <a:ext cx="12191980" cy="6858000"/>
          </a:xfrm>
          <a:prstGeom prst="rect">
            <a:avLst/>
          </a:prstGeom>
        </p:spPr>
      </p:pic>
      <p:sp>
        <p:nvSpPr>
          <p:cNvPr id="18" name="Rectangle 17">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a:extLst>
              <a:ext uri="{FF2B5EF4-FFF2-40B4-BE49-F238E27FC236}">
                <a16:creationId xmlns:a16="http://schemas.microsoft.com/office/drawing/2014/main" id="{FB7CF610-62C7-46C7-8E44-F238A9F81A6E}"/>
              </a:ext>
            </a:extLst>
          </p:cNvPr>
          <p:cNvSpPr>
            <a:spLocks noGrp="1"/>
          </p:cNvSpPr>
          <p:nvPr>
            <p:ph idx="1"/>
          </p:nvPr>
        </p:nvSpPr>
        <p:spPr>
          <a:xfrm>
            <a:off x="1349891" y="1331258"/>
            <a:ext cx="8946541" cy="4514738"/>
          </a:xfrm>
        </p:spPr>
        <p:txBody>
          <a:bodyPr>
            <a:normAutofit/>
          </a:bodyPr>
          <a:lstStyle/>
          <a:p>
            <a:pPr marL="0" indent="0" algn="just">
              <a:lnSpc>
                <a:spcPct val="90000"/>
              </a:lnSpc>
              <a:buNone/>
            </a:pPr>
            <a:r>
              <a:rPr lang="en-US" b="1" dirty="0"/>
              <a:t> Predict the Outcome</a:t>
            </a:r>
          </a:p>
          <a:p>
            <a:pPr algn="just">
              <a:lnSpc>
                <a:spcPct val="90000"/>
              </a:lnSpc>
            </a:pPr>
            <a:r>
              <a:rPr lang="en-US" dirty="0"/>
              <a:t>Doctors increasingly rely on AI to make decisions, which could lead to faster treatment, but for patients from minority backgrounds, AI may perpetuate historical biases, resulting in worse health outcomes. This raises fairness and justice concerns.</a:t>
            </a:r>
            <a:br>
              <a:rPr lang="en-US" dirty="0"/>
            </a:br>
            <a:br>
              <a:rPr lang="en-US" dirty="0"/>
            </a:br>
            <a:endParaRPr lang="en-US" dirty="0"/>
          </a:p>
          <a:p>
            <a:pPr marL="0" indent="0" algn="just">
              <a:lnSpc>
                <a:spcPct val="90000"/>
              </a:lnSpc>
              <a:buNone/>
            </a:pPr>
            <a:r>
              <a:rPr lang="en-US" b="1" dirty="0"/>
              <a:t>Identify the Objection</a:t>
            </a:r>
          </a:p>
          <a:p>
            <a:pPr algn="just">
              <a:lnSpc>
                <a:spcPct val="90000"/>
              </a:lnSpc>
            </a:pPr>
            <a:r>
              <a:rPr lang="en-US" dirty="0"/>
              <a:t>Critics argue that while the AI tool creates the appearance of improved efficiency and fairness (everyone is diagnosed by the same model), it may actually deepen inequalities. People in historically marginalized communities may receive lower-quality diagnoses because the AI's training data reflects past human biases.</a:t>
            </a:r>
          </a:p>
          <a:p>
            <a:pPr algn="just">
              <a:lnSpc>
                <a:spcPct val="90000"/>
              </a:lnSpc>
            </a:pPr>
            <a:endParaRPr lang="en-US" dirty="0"/>
          </a:p>
        </p:txBody>
      </p:sp>
    </p:spTree>
    <p:extLst>
      <p:ext uri="{BB962C8B-B14F-4D97-AF65-F5344CB8AC3E}">
        <p14:creationId xmlns:p14="http://schemas.microsoft.com/office/powerpoint/2010/main" val="36900897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9F76B8-61E7-4FB4-B65C-ADB62ED8B135}"/>
              </a:ext>
            </a:extLst>
          </p:cNvPr>
          <p:cNvSpPr>
            <a:spLocks noGrp="1"/>
          </p:cNvSpPr>
          <p:nvPr>
            <p:ph idx="1"/>
          </p:nvPr>
        </p:nvSpPr>
        <p:spPr>
          <a:xfrm>
            <a:off x="845618" y="1196707"/>
            <a:ext cx="10359938" cy="5054464"/>
          </a:xfrm>
        </p:spPr>
        <p:txBody>
          <a:bodyPr>
            <a:normAutofit/>
          </a:bodyPr>
          <a:lstStyle/>
          <a:p>
            <a:pPr algn="just">
              <a:lnSpc>
                <a:spcPct val="90000"/>
              </a:lnSpc>
            </a:pPr>
            <a:r>
              <a:rPr lang="en-US" sz="1800" b="1" dirty="0"/>
              <a:t>Ethical Considerations</a:t>
            </a:r>
          </a:p>
          <a:p>
            <a:pPr marL="0" indent="0" algn="just">
              <a:lnSpc>
                <a:spcPct val="90000"/>
              </a:lnSpc>
              <a:buNone/>
            </a:pPr>
            <a:r>
              <a:rPr lang="en-US" sz="1800" b="1" dirty="0"/>
              <a:t>	Bias in Data</a:t>
            </a:r>
            <a:r>
              <a:rPr lang="en-US" sz="1800" dirty="0"/>
              <a:t>: AI diagnosis tools may reflect systemic biases, especially if the historical 	medical data used in training is skewed.</a:t>
            </a:r>
          </a:p>
          <a:p>
            <a:pPr marL="0" indent="0" algn="just">
              <a:lnSpc>
                <a:spcPct val="90000"/>
              </a:lnSpc>
              <a:buNone/>
            </a:pPr>
            <a:r>
              <a:rPr lang="en-US" sz="1800" b="1" dirty="0"/>
              <a:t>	Fairness</a:t>
            </a:r>
            <a:r>
              <a:rPr lang="en-US" sz="1800" dirty="0"/>
              <a:t>: Patients with similar symptoms may receive different recommendations based 	on biased data. Does this violate principles of healthcare equity?</a:t>
            </a:r>
          </a:p>
          <a:p>
            <a:pPr marL="0" indent="0" algn="just">
              <a:lnSpc>
                <a:spcPct val="90000"/>
              </a:lnSpc>
              <a:buNone/>
            </a:pPr>
            <a:r>
              <a:rPr lang="en-US" sz="1800" b="1" dirty="0"/>
              <a:t>	Transparency</a:t>
            </a:r>
            <a:r>
              <a:rPr lang="en-US" sz="1800" dirty="0"/>
              <a:t>: AI tools are often black-box systems, making it difficult for doctors or 	patients to understand why certain decisions are made.</a:t>
            </a:r>
          </a:p>
          <a:p>
            <a:pPr marL="0" indent="0" algn="just">
              <a:lnSpc>
                <a:spcPct val="90000"/>
              </a:lnSpc>
              <a:buNone/>
            </a:pPr>
            <a:r>
              <a:rPr lang="en-US" sz="1800" b="1" dirty="0"/>
              <a:t>      Possible Solutions</a:t>
            </a:r>
          </a:p>
          <a:p>
            <a:pPr marL="0" indent="0" algn="just">
              <a:lnSpc>
                <a:spcPct val="90000"/>
              </a:lnSpc>
              <a:buNone/>
            </a:pPr>
            <a:r>
              <a:rPr lang="en-US" sz="1800" dirty="0"/>
              <a:t>	To address these concerns:</a:t>
            </a:r>
          </a:p>
          <a:p>
            <a:pPr marL="0" indent="0" algn="just">
              <a:lnSpc>
                <a:spcPct val="90000"/>
              </a:lnSpc>
              <a:buNone/>
            </a:pPr>
            <a:r>
              <a:rPr lang="en-US" sz="1800" b="1" dirty="0"/>
              <a:t>	Diverse Data Training</a:t>
            </a:r>
            <a:r>
              <a:rPr lang="en-US" sz="1800" dirty="0"/>
              <a:t>: Ensuring AI models are trained on diverse datasets to reduce 		bias.</a:t>
            </a:r>
          </a:p>
          <a:p>
            <a:pPr marL="0" indent="0" algn="just">
              <a:lnSpc>
                <a:spcPct val="90000"/>
              </a:lnSpc>
              <a:buNone/>
            </a:pPr>
            <a:r>
              <a:rPr lang="en-US" sz="1800" b="1" dirty="0"/>
              <a:t>	Human Oversight</a:t>
            </a:r>
            <a:r>
              <a:rPr lang="en-US" sz="1800" dirty="0"/>
              <a:t>: Doctors should use AI as a tool, but final decisions must rest with 	human professionals, ensuring that individual patient needs are met.</a:t>
            </a:r>
          </a:p>
          <a:p>
            <a:pPr marL="0" indent="0" algn="just">
              <a:lnSpc>
                <a:spcPct val="90000"/>
              </a:lnSpc>
              <a:buNone/>
            </a:pPr>
            <a:r>
              <a:rPr lang="en-US" sz="1800" b="1" dirty="0"/>
              <a:t>	Regular Audits</a:t>
            </a:r>
            <a:r>
              <a:rPr lang="en-US" sz="1800" dirty="0"/>
              <a:t>: AI systems should be subject to ongoing audits to detect and mitigate 	biases.</a:t>
            </a:r>
          </a:p>
          <a:p>
            <a:pPr marL="0" indent="0" algn="just">
              <a:lnSpc>
                <a:spcPct val="90000"/>
              </a:lnSpc>
              <a:buNone/>
            </a:pPr>
            <a:endParaRPr lang="en-US" sz="1800" dirty="0"/>
          </a:p>
          <a:p>
            <a:pPr algn="just">
              <a:lnSpc>
                <a:spcPct val="90000"/>
              </a:lnSpc>
            </a:pPr>
            <a:endParaRPr lang="en-US" sz="1800" dirty="0"/>
          </a:p>
        </p:txBody>
      </p:sp>
    </p:spTree>
    <p:extLst>
      <p:ext uri="{BB962C8B-B14F-4D97-AF65-F5344CB8AC3E}">
        <p14:creationId xmlns:p14="http://schemas.microsoft.com/office/powerpoint/2010/main" val="32090304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descr="People holding hands">
            <a:extLst>
              <a:ext uri="{FF2B5EF4-FFF2-40B4-BE49-F238E27FC236}">
                <a16:creationId xmlns:a16="http://schemas.microsoft.com/office/drawing/2014/main" id="{45E71EC5-C0DA-7920-9011-4D2024BEE899}"/>
              </a:ext>
            </a:extLst>
          </p:cNvPr>
          <p:cNvPicPr>
            <a:picLocks noChangeAspect="1"/>
          </p:cNvPicPr>
          <p:nvPr/>
        </p:nvPicPr>
        <p:blipFill>
          <a:blip r:embed="rId2">
            <a:alphaModFix amt="35000"/>
          </a:blip>
          <a:srcRect t="13883" b="1848"/>
          <a:stretch/>
        </p:blipFill>
        <p:spPr>
          <a:xfrm>
            <a:off x="20" y="-1"/>
            <a:ext cx="12191980" cy="6858000"/>
          </a:xfrm>
          <a:prstGeom prst="rect">
            <a:avLst/>
          </a:prstGeom>
        </p:spPr>
      </p:pic>
      <p:sp>
        <p:nvSpPr>
          <p:cNvPr id="29" name="Rectangle 28">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a:extLst>
              <a:ext uri="{FF2B5EF4-FFF2-40B4-BE49-F238E27FC236}">
                <a16:creationId xmlns:a16="http://schemas.microsoft.com/office/drawing/2014/main" id="{733665A6-48AA-495D-9042-28D83A9BB034}"/>
              </a:ext>
            </a:extLst>
          </p:cNvPr>
          <p:cNvSpPr>
            <a:spLocks noGrp="1"/>
          </p:cNvSpPr>
          <p:nvPr>
            <p:ph idx="1"/>
          </p:nvPr>
        </p:nvSpPr>
        <p:spPr>
          <a:xfrm>
            <a:off x="1063752" y="799471"/>
            <a:ext cx="10145354" cy="5673248"/>
          </a:xfrm>
        </p:spPr>
        <p:txBody>
          <a:bodyPr>
            <a:normAutofit/>
          </a:bodyPr>
          <a:lstStyle/>
          <a:p>
            <a:pPr marL="0" indent="0" algn="just">
              <a:lnSpc>
                <a:spcPct val="90000"/>
              </a:lnSpc>
              <a:buNone/>
            </a:pPr>
            <a:endParaRPr lang="en-US" sz="1800" dirty="0"/>
          </a:p>
          <a:p>
            <a:pPr marL="0" indent="0" algn="just">
              <a:lnSpc>
                <a:spcPct val="90000"/>
              </a:lnSpc>
              <a:buNone/>
            </a:pPr>
            <a:r>
              <a:rPr lang="en-US" sz="1800" b="1" dirty="0"/>
              <a:t>Fairness Approach:</a:t>
            </a:r>
          </a:p>
          <a:p>
            <a:pPr algn="just">
              <a:lnSpc>
                <a:spcPct val="90000"/>
              </a:lnSpc>
            </a:pPr>
            <a:r>
              <a:rPr lang="en-US" sz="1800" b="1" dirty="0"/>
              <a:t>Problem</a:t>
            </a:r>
            <a:r>
              <a:rPr lang="en-US" sz="1800" dirty="0"/>
              <a:t>: A fairness-driven approach would ensure that the AI system applies the same criteria to all patients, treating everyone equally. However, fairness in this context may unintentionally reinforce inequity because it assumes all patients have the same healthcare needs and historical treatment.</a:t>
            </a:r>
          </a:p>
          <a:p>
            <a:pPr algn="just">
              <a:lnSpc>
                <a:spcPct val="90000"/>
              </a:lnSpc>
            </a:pPr>
            <a:r>
              <a:rPr lang="en-US" sz="1800" b="1" dirty="0"/>
              <a:t>Outcome</a:t>
            </a:r>
            <a:r>
              <a:rPr lang="en-US" sz="1800" dirty="0"/>
              <a:t>: Under a purely fairness-based approach, the system would apply the same diagnostic criteria to all patients, even though doing so ignores the unique healthcare challenges faced by different racial or ethnic groups. While the AI system would be "fair" by applying the same process to all, it would still produce biased outcomes for underrepresented groups.</a:t>
            </a:r>
          </a:p>
          <a:p>
            <a:pPr marL="0" indent="0" algn="just">
              <a:lnSpc>
                <a:spcPct val="90000"/>
              </a:lnSpc>
              <a:buNone/>
            </a:pPr>
            <a:endParaRPr lang="en-US" sz="1800" dirty="0"/>
          </a:p>
          <a:p>
            <a:pPr marL="0" indent="0" algn="just">
              <a:lnSpc>
                <a:spcPct val="90000"/>
              </a:lnSpc>
              <a:buNone/>
            </a:pPr>
            <a:r>
              <a:rPr lang="en-US" sz="1800" b="1" dirty="0"/>
              <a:t>Could Computers Help Solve the Problem?</a:t>
            </a:r>
          </a:p>
          <a:p>
            <a:pPr algn="just">
              <a:lnSpc>
                <a:spcPct val="90000"/>
              </a:lnSpc>
            </a:pPr>
            <a:r>
              <a:rPr lang="en-US" sz="1800" dirty="0"/>
              <a:t>AI can contribute by flagging outlier cases where biases might appear, offering a second opinion that encourages human doctors to take a more thorough approach to marginalized patients. The technology’s role becomes one of augmenting human decision-making rather than replacing it.</a:t>
            </a:r>
          </a:p>
          <a:p>
            <a:pPr marL="0" indent="0" algn="just">
              <a:lnSpc>
                <a:spcPct val="90000"/>
              </a:lnSpc>
              <a:buNone/>
            </a:pPr>
            <a:endParaRPr lang="en-US" sz="1800" dirty="0"/>
          </a:p>
        </p:txBody>
      </p:sp>
    </p:spTree>
    <p:extLst>
      <p:ext uri="{BB962C8B-B14F-4D97-AF65-F5344CB8AC3E}">
        <p14:creationId xmlns:p14="http://schemas.microsoft.com/office/powerpoint/2010/main" val="24374695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4459-B2FC-435C-93BC-DD98250C7A68}"/>
              </a:ext>
            </a:extLst>
          </p:cNvPr>
          <p:cNvSpPr>
            <a:spLocks noGrp="1"/>
          </p:cNvSpPr>
          <p:nvPr>
            <p:ph type="title"/>
          </p:nvPr>
        </p:nvSpPr>
        <p:spPr>
          <a:xfrm>
            <a:off x="646111" y="452718"/>
            <a:ext cx="9404723" cy="1400530"/>
          </a:xfrm>
        </p:spPr>
        <p:txBody>
          <a:bodyPr>
            <a:normAutofit/>
          </a:bodyPr>
          <a:lstStyle/>
          <a:p>
            <a:r>
              <a:rPr lang="en-US"/>
              <a:t>Case Study 2: </a:t>
            </a:r>
            <a:r>
              <a:rPr lang="en-US" b="1"/>
              <a:t>AI and Automated Hiring Systems</a:t>
            </a:r>
            <a:endParaRPr lang="en-US"/>
          </a:p>
        </p:txBody>
      </p:sp>
      <p:sp>
        <p:nvSpPr>
          <p:cNvPr id="3" name="Content Placeholder 2">
            <a:extLst>
              <a:ext uri="{FF2B5EF4-FFF2-40B4-BE49-F238E27FC236}">
                <a16:creationId xmlns:a16="http://schemas.microsoft.com/office/drawing/2014/main" id="{5EBC497C-75E7-4644-82F4-02A3C4C962DB}"/>
              </a:ext>
            </a:extLst>
          </p:cNvPr>
          <p:cNvSpPr>
            <a:spLocks noGrp="1"/>
          </p:cNvSpPr>
          <p:nvPr>
            <p:ph idx="1"/>
          </p:nvPr>
        </p:nvSpPr>
        <p:spPr>
          <a:xfrm>
            <a:off x="1103312" y="2052918"/>
            <a:ext cx="8946541" cy="4195481"/>
          </a:xfrm>
        </p:spPr>
        <p:txBody>
          <a:bodyPr>
            <a:normAutofit/>
          </a:bodyPr>
          <a:lstStyle/>
          <a:p>
            <a:pPr algn="just"/>
            <a:r>
              <a:rPr lang="en-US" b="1" dirty="0"/>
              <a:t>Problem Statement:</a:t>
            </a:r>
          </a:p>
          <a:p>
            <a:pPr marL="400050" lvl="1" indent="0" algn="just">
              <a:buNone/>
            </a:pPr>
            <a:r>
              <a:rPr lang="en-US" sz="2000" dirty="0"/>
              <a:t>A large company implements an AI-driven hiring system that screens resumes and predicts candidate success based on historical hiring data. This is done to streamline the recruitment process and ensure objectivity in selecting candidates.</a:t>
            </a:r>
          </a:p>
          <a:p>
            <a:pPr marL="0" indent="0" algn="just">
              <a:buNone/>
            </a:pPr>
            <a:r>
              <a:rPr lang="en-US" b="1" dirty="0"/>
              <a:t>Identify the Ethical Dilemma</a:t>
            </a:r>
          </a:p>
          <a:p>
            <a:pPr algn="just"/>
            <a:r>
              <a:rPr lang="en-US" dirty="0"/>
              <a:t>The AI system is trained on past hiring decisions, which may reflect unconscious biases in race, gender, or educational background. It prioritizes candidates from prestigious schools or specific regions where the company has historically hired from, systematically disadvantaging others.</a:t>
            </a:r>
          </a:p>
          <a:p>
            <a:pPr algn="just"/>
            <a:endParaRPr lang="en-US" dirty="0"/>
          </a:p>
        </p:txBody>
      </p:sp>
    </p:spTree>
    <p:extLst>
      <p:ext uri="{BB962C8B-B14F-4D97-AF65-F5344CB8AC3E}">
        <p14:creationId xmlns:p14="http://schemas.microsoft.com/office/powerpoint/2010/main" val="2511821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AD34D7-E154-2F2C-E308-A24A660EECF1}"/>
              </a:ext>
            </a:extLst>
          </p:cNvPr>
          <p:cNvPicPr>
            <a:picLocks noChangeAspect="1"/>
          </p:cNvPicPr>
          <p:nvPr/>
        </p:nvPicPr>
        <p:blipFill>
          <a:blip r:embed="rId2">
            <a:alphaModFix amt="35000"/>
          </a:blip>
          <a:srcRect l="1333"/>
          <a:stretch/>
        </p:blipFill>
        <p:spPr>
          <a:xfrm>
            <a:off x="-74815" y="83116"/>
            <a:ext cx="12192000" cy="6858011"/>
          </a:xfrm>
          <a:prstGeom prst="rect">
            <a:avLst/>
          </a:prstGeom>
        </p:spPr>
      </p:pic>
      <p:sp>
        <p:nvSpPr>
          <p:cNvPr id="21" name="Rectangle 20">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a:extLst>
              <a:ext uri="{FF2B5EF4-FFF2-40B4-BE49-F238E27FC236}">
                <a16:creationId xmlns:a16="http://schemas.microsoft.com/office/drawing/2014/main" id="{48D4532C-F492-4403-A8B4-2CFD9FC26F4A}"/>
              </a:ext>
            </a:extLst>
          </p:cNvPr>
          <p:cNvSpPr>
            <a:spLocks noGrp="1"/>
          </p:cNvSpPr>
          <p:nvPr>
            <p:ph idx="1"/>
          </p:nvPr>
        </p:nvSpPr>
        <p:spPr>
          <a:xfrm>
            <a:off x="1103312" y="1143000"/>
            <a:ext cx="8946541" cy="5105399"/>
          </a:xfrm>
        </p:spPr>
        <p:txBody>
          <a:bodyPr>
            <a:normAutofit/>
          </a:bodyPr>
          <a:lstStyle/>
          <a:p>
            <a:pPr marL="0" indent="0" algn="just">
              <a:lnSpc>
                <a:spcPct val="90000"/>
              </a:lnSpc>
              <a:buNone/>
            </a:pPr>
            <a:r>
              <a:rPr lang="en-US" sz="1900" b="1" dirty="0"/>
              <a:t>Predict the Outcome</a:t>
            </a:r>
          </a:p>
          <a:p>
            <a:pPr marL="0" indent="0" algn="just">
              <a:lnSpc>
                <a:spcPct val="90000"/>
              </a:lnSpc>
              <a:buNone/>
            </a:pPr>
            <a:endParaRPr lang="en-US" sz="1900" b="1" dirty="0"/>
          </a:p>
          <a:p>
            <a:pPr algn="just">
              <a:lnSpc>
                <a:spcPct val="90000"/>
              </a:lnSpc>
            </a:pPr>
            <a:r>
              <a:rPr lang="en-US" sz="1900" dirty="0"/>
              <a:t>While the AI is efficient and objective in appearance, it unintentionally perpetuates systemic discrimination, favoring candidates from elite backgrounds and excluding qualified candidates from underrepresented groups. The company's workforce diversity suffers as a result.</a:t>
            </a:r>
          </a:p>
          <a:p>
            <a:pPr marL="0" indent="0" algn="just">
              <a:lnSpc>
                <a:spcPct val="90000"/>
              </a:lnSpc>
              <a:buNone/>
            </a:pPr>
            <a:endParaRPr lang="en-US" sz="1900" dirty="0"/>
          </a:p>
          <a:p>
            <a:pPr marL="0" indent="0" algn="just">
              <a:lnSpc>
                <a:spcPct val="90000"/>
              </a:lnSpc>
              <a:buNone/>
            </a:pPr>
            <a:endParaRPr lang="en-US" sz="1900" dirty="0"/>
          </a:p>
          <a:p>
            <a:pPr marL="0" indent="0" algn="just">
              <a:lnSpc>
                <a:spcPct val="90000"/>
              </a:lnSpc>
              <a:buNone/>
            </a:pPr>
            <a:endParaRPr lang="en-US" sz="1900" dirty="0"/>
          </a:p>
          <a:p>
            <a:pPr marL="0" indent="0" algn="just">
              <a:lnSpc>
                <a:spcPct val="90000"/>
              </a:lnSpc>
              <a:buNone/>
            </a:pPr>
            <a:r>
              <a:rPr lang="en-US" sz="1900" b="1" dirty="0"/>
              <a:t> Identify the Objection</a:t>
            </a:r>
          </a:p>
          <a:p>
            <a:pPr algn="just">
              <a:lnSpc>
                <a:spcPct val="90000"/>
              </a:lnSpc>
            </a:pPr>
            <a:r>
              <a:rPr lang="en-US" sz="1900" dirty="0"/>
              <a:t>Critics argue that the use of AI in hiring creates an illusion of fairness (since it is algorithmic and neutral) but in reality, it excludes diverse and qualified candidates. This approach may entrench social inequities by favoring candidates with privileged access to education and resources.</a:t>
            </a:r>
          </a:p>
          <a:p>
            <a:pPr algn="just">
              <a:lnSpc>
                <a:spcPct val="90000"/>
              </a:lnSpc>
            </a:pPr>
            <a:endParaRPr lang="en-US" sz="1900" dirty="0"/>
          </a:p>
        </p:txBody>
      </p:sp>
    </p:spTree>
    <p:extLst>
      <p:ext uri="{BB962C8B-B14F-4D97-AF65-F5344CB8AC3E}">
        <p14:creationId xmlns:p14="http://schemas.microsoft.com/office/powerpoint/2010/main" val="13197166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542098-97A0-88DA-812E-CFB80DDF58CC}"/>
              </a:ext>
            </a:extLst>
          </p:cNvPr>
          <p:cNvPicPr>
            <a:picLocks noChangeAspect="1"/>
          </p:cNvPicPr>
          <p:nvPr/>
        </p:nvPicPr>
        <p:blipFill>
          <a:blip r:embed="rId2">
            <a:alphaModFix amt="35000"/>
          </a:blip>
          <a:srcRect t="10938" b="3510"/>
          <a:stretch/>
        </p:blipFill>
        <p:spPr>
          <a:xfrm>
            <a:off x="20" y="-1"/>
            <a:ext cx="12191980" cy="6858000"/>
          </a:xfrm>
          <a:prstGeom prst="rect">
            <a:avLst/>
          </a:prstGeom>
        </p:spPr>
      </p:pic>
      <p:sp>
        <p:nvSpPr>
          <p:cNvPr id="14" name="Rectangle 13">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a:extLst>
              <a:ext uri="{FF2B5EF4-FFF2-40B4-BE49-F238E27FC236}">
                <a16:creationId xmlns:a16="http://schemas.microsoft.com/office/drawing/2014/main" id="{68C22203-8A3C-44B7-BB1E-CC8ABE9CEB5A}"/>
              </a:ext>
            </a:extLst>
          </p:cNvPr>
          <p:cNvSpPr>
            <a:spLocks noGrp="1"/>
          </p:cNvSpPr>
          <p:nvPr>
            <p:ph idx="1"/>
          </p:nvPr>
        </p:nvSpPr>
        <p:spPr>
          <a:xfrm>
            <a:off x="1063752" y="955498"/>
            <a:ext cx="9378696" cy="5292902"/>
          </a:xfrm>
        </p:spPr>
        <p:txBody>
          <a:bodyPr>
            <a:normAutofit lnSpcReduction="10000"/>
          </a:bodyPr>
          <a:lstStyle/>
          <a:p>
            <a:pPr marL="0" indent="0" algn="just">
              <a:lnSpc>
                <a:spcPct val="90000"/>
              </a:lnSpc>
              <a:buNone/>
            </a:pPr>
            <a:r>
              <a:rPr lang="en-US" sz="1800" b="1" dirty="0"/>
              <a:t> Ethical Considerations</a:t>
            </a:r>
          </a:p>
          <a:p>
            <a:pPr marL="0" indent="0" algn="just">
              <a:lnSpc>
                <a:spcPct val="90000"/>
              </a:lnSpc>
              <a:buNone/>
            </a:pPr>
            <a:r>
              <a:rPr lang="en-US" sz="1800" b="1" dirty="0"/>
              <a:t>	Bias in Algorithms</a:t>
            </a:r>
            <a:r>
              <a:rPr lang="en-US" sz="1800" dirty="0"/>
              <a:t>: AI hiring tools can reinforce stereotypes and perpetuate 	inequalities if the training data reflects biased hiring practices.</a:t>
            </a:r>
          </a:p>
          <a:p>
            <a:pPr marL="0" indent="0" algn="just">
              <a:lnSpc>
                <a:spcPct val="90000"/>
              </a:lnSpc>
              <a:buNone/>
            </a:pPr>
            <a:r>
              <a:rPr lang="en-US" sz="1800" b="1" dirty="0"/>
              <a:t>	Fairness</a:t>
            </a:r>
            <a:r>
              <a:rPr lang="en-US" sz="1800" dirty="0"/>
              <a:t>: Is it fair to exclude candidates who may be highly capable but lack 	traditional indicators of success, such as prestigious educational backgrounds?</a:t>
            </a:r>
          </a:p>
          <a:p>
            <a:pPr marL="0" indent="0" algn="just">
              <a:lnSpc>
                <a:spcPct val="90000"/>
              </a:lnSpc>
              <a:buNone/>
            </a:pPr>
            <a:r>
              <a:rPr lang="en-US" sz="1800" b="1" dirty="0"/>
              <a:t>	Accountability</a:t>
            </a:r>
            <a:r>
              <a:rPr lang="en-US" sz="1800" dirty="0"/>
              <a:t>: Who is responsible if the AI system makes an unfair hiring 	decision?  Should the company or the AI vendor be held accountable?</a:t>
            </a:r>
          </a:p>
          <a:p>
            <a:pPr marL="0" indent="0" algn="just">
              <a:lnSpc>
                <a:spcPct val="90000"/>
              </a:lnSpc>
              <a:buNone/>
            </a:pPr>
            <a:endParaRPr lang="en-US" sz="1800" dirty="0"/>
          </a:p>
          <a:p>
            <a:pPr marL="0" indent="0" algn="just">
              <a:lnSpc>
                <a:spcPct val="90000"/>
              </a:lnSpc>
              <a:buNone/>
            </a:pPr>
            <a:r>
              <a:rPr lang="en-US" sz="1800" b="1" dirty="0"/>
              <a:t> Possible Solutions</a:t>
            </a:r>
          </a:p>
          <a:p>
            <a:pPr marL="0" indent="0" algn="just">
              <a:lnSpc>
                <a:spcPct val="90000"/>
              </a:lnSpc>
              <a:buNone/>
            </a:pPr>
            <a:r>
              <a:rPr lang="en-US" sz="1800" dirty="0"/>
              <a:t>	To address these objections:</a:t>
            </a:r>
          </a:p>
          <a:p>
            <a:pPr marL="0" indent="0" algn="just">
              <a:lnSpc>
                <a:spcPct val="90000"/>
              </a:lnSpc>
              <a:buNone/>
            </a:pPr>
            <a:r>
              <a:rPr lang="en-US" sz="1800" b="1" dirty="0"/>
              <a:t>	Inclusive Data</a:t>
            </a:r>
            <a:r>
              <a:rPr lang="en-US" sz="1800" dirty="0"/>
              <a:t>: The AI model should be trained on more diverse hiring datasets, 	ensuring that it considers a wider range of qualifications.</a:t>
            </a:r>
          </a:p>
          <a:p>
            <a:pPr marL="0" indent="0" algn="just">
              <a:lnSpc>
                <a:spcPct val="90000"/>
              </a:lnSpc>
              <a:buNone/>
            </a:pPr>
            <a:r>
              <a:rPr lang="en-US" sz="1800" b="1" dirty="0"/>
              <a:t>	Human Review</a:t>
            </a:r>
            <a:r>
              <a:rPr lang="en-US" sz="1800" dirty="0"/>
              <a:t>: After initial screening by AI, human recruiters should review 	diverse 	candidates, balancing efficiency with fairness.</a:t>
            </a:r>
          </a:p>
          <a:p>
            <a:pPr marL="0" indent="0" algn="just">
              <a:lnSpc>
                <a:spcPct val="90000"/>
              </a:lnSpc>
              <a:buNone/>
            </a:pPr>
            <a:r>
              <a:rPr lang="en-US" sz="1800" b="1" dirty="0"/>
              <a:t>	Transparency</a:t>
            </a:r>
            <a:r>
              <a:rPr lang="en-US" sz="1800" dirty="0"/>
              <a:t>: The AI system’s decision-making process should be made 	transparent 	to ensure candidates understand why they were selected or 	rejected.</a:t>
            </a:r>
          </a:p>
          <a:p>
            <a:pPr algn="just">
              <a:lnSpc>
                <a:spcPct val="90000"/>
              </a:lnSpc>
            </a:pPr>
            <a:endParaRPr lang="en-US" sz="1800" dirty="0"/>
          </a:p>
        </p:txBody>
      </p:sp>
    </p:spTree>
    <p:extLst>
      <p:ext uri="{BB962C8B-B14F-4D97-AF65-F5344CB8AC3E}">
        <p14:creationId xmlns:p14="http://schemas.microsoft.com/office/powerpoint/2010/main" val="36333067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1594</TotalTime>
  <Words>1268</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Century Gothic</vt:lpstr>
      <vt:lpstr>Wingdings 3</vt:lpstr>
      <vt:lpstr>Ion</vt:lpstr>
      <vt:lpstr>Case Studies on Solidarity /Equity</vt:lpstr>
      <vt:lpstr>Equity Defined Based on Both Theories: </vt:lpstr>
      <vt:lpstr>Case Study 1: AI-Powered Healthcare Diagnosis Tools</vt:lpstr>
      <vt:lpstr>PowerPoint Presentation</vt:lpstr>
      <vt:lpstr>PowerPoint Presentation</vt:lpstr>
      <vt:lpstr>PowerPoint Presentation</vt:lpstr>
      <vt:lpstr>Case Study 2: AI and Automated Hiring Systems</vt:lpstr>
      <vt:lpstr>PowerPoint Presentation</vt:lpstr>
      <vt:lpstr>PowerPoint Presentation</vt:lpstr>
      <vt:lpstr>PowerPoint Presentation</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Studies on Solidarity /Equity</dc:title>
  <dc:creator>Shashank</dc:creator>
  <cp:lastModifiedBy>Vedant Panchal</cp:lastModifiedBy>
  <cp:revision>11</cp:revision>
  <dcterms:created xsi:type="dcterms:W3CDTF">2024-10-21T22:29:43Z</dcterms:created>
  <dcterms:modified xsi:type="dcterms:W3CDTF">2024-10-23T22:34:07Z</dcterms:modified>
</cp:coreProperties>
</file>